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971ebf1a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4971ebf1a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971ebf1a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971ebf1a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4971ebf1a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4971ebf1a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971ebf1a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4971ebf1a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4971ebf1a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4971ebf1a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4971ebf1a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4971ebf1a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4971ebf1a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4971ebf1a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971ebf1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971ebf1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971ebf1a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971ebf1a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Relationship Id="rId4" Type="http://schemas.openxmlformats.org/officeDocument/2006/relationships/image" Target="../media/image5.gif"/><Relationship Id="rId11" Type="http://schemas.openxmlformats.org/officeDocument/2006/relationships/image" Target="../media/image4.gif"/><Relationship Id="rId10" Type="http://schemas.openxmlformats.org/officeDocument/2006/relationships/image" Target="../media/image8.gif"/><Relationship Id="rId9" Type="http://schemas.openxmlformats.org/officeDocument/2006/relationships/image" Target="../media/image33.gif"/><Relationship Id="rId5" Type="http://schemas.openxmlformats.org/officeDocument/2006/relationships/image" Target="../media/image16.gif"/><Relationship Id="rId6" Type="http://schemas.openxmlformats.org/officeDocument/2006/relationships/image" Target="../media/image2.gif"/><Relationship Id="rId7" Type="http://schemas.openxmlformats.org/officeDocument/2006/relationships/image" Target="../media/image6.gif"/><Relationship Id="rId8" Type="http://schemas.openxmlformats.org/officeDocument/2006/relationships/image" Target="../media/image10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5.gif"/><Relationship Id="rId11" Type="http://schemas.openxmlformats.org/officeDocument/2006/relationships/image" Target="../media/image15.gif"/><Relationship Id="rId10" Type="http://schemas.openxmlformats.org/officeDocument/2006/relationships/image" Target="../media/image14.gif"/><Relationship Id="rId9" Type="http://schemas.openxmlformats.org/officeDocument/2006/relationships/image" Target="../media/image4.gif"/><Relationship Id="rId5" Type="http://schemas.openxmlformats.org/officeDocument/2006/relationships/image" Target="../media/image16.gif"/><Relationship Id="rId6" Type="http://schemas.openxmlformats.org/officeDocument/2006/relationships/image" Target="../media/image2.gif"/><Relationship Id="rId7" Type="http://schemas.openxmlformats.org/officeDocument/2006/relationships/image" Target="../media/image6.gif"/><Relationship Id="rId8" Type="http://schemas.openxmlformats.org/officeDocument/2006/relationships/image" Target="../media/image33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Relationship Id="rId4" Type="http://schemas.openxmlformats.org/officeDocument/2006/relationships/image" Target="../media/image23.gif"/><Relationship Id="rId5" Type="http://schemas.openxmlformats.org/officeDocument/2006/relationships/image" Target="../media/image24.gif"/><Relationship Id="rId6" Type="http://schemas.openxmlformats.org/officeDocument/2006/relationships/image" Target="../media/image22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Relationship Id="rId4" Type="http://schemas.openxmlformats.org/officeDocument/2006/relationships/image" Target="../media/image23.gif"/><Relationship Id="rId5" Type="http://schemas.openxmlformats.org/officeDocument/2006/relationships/image" Target="../media/image24.gif"/><Relationship Id="rId6" Type="http://schemas.openxmlformats.org/officeDocument/2006/relationships/image" Target="../media/image22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arxiv.org/abs/1706.03762" TargetMode="External"/><Relationship Id="rId4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distill.pub/2016/augmented-rnns/" TargetMode="External"/><Relationship Id="rId4" Type="http://schemas.openxmlformats.org/officeDocument/2006/relationships/hyperlink" Target="https://lilianweng.github.io/lil-log/2018/06/24/attention-attention.html" TargetMode="External"/><Relationship Id="rId5" Type="http://schemas.openxmlformats.org/officeDocument/2006/relationships/hyperlink" Target="https://pytorch.org/tutorials/intermediate/seq2seq_translation_tutorial.html" TargetMode="External"/><Relationship Id="rId6" Type="http://schemas.openxmlformats.org/officeDocument/2006/relationships/hyperlink" Target="https://nlp.stanford.edu/pubs/emnlp15_attn.pdf" TargetMode="External"/><Relationship Id="rId7" Type="http://schemas.openxmlformats.org/officeDocument/2006/relationships/hyperlink" Target="https://www.youtube.com/watch?v=IxQtK2SjWWM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/>
              <a:t>Sequence to sequence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/>
              <a:t>модели 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600">
                <a:solidFill>
                  <a:schemeClr val="dk1"/>
                </a:solidFill>
              </a:rPr>
              <a:t>и механизм внимания</a:t>
            </a:r>
            <a:endParaRPr sz="3600"/>
          </a:p>
        </p:txBody>
      </p:sp>
      <p:sp>
        <p:nvSpPr>
          <p:cNvPr id="56" name="Google Shape;56;p13"/>
          <p:cNvSpPr txBox="1"/>
          <p:nvPr/>
        </p:nvSpPr>
        <p:spPr>
          <a:xfrm>
            <a:off x="2912400" y="3749075"/>
            <a:ext cx="33192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Олег Шляжко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 ноября 2018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52625"/>
            <a:ext cx="9143998" cy="522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Чатботы</a:t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2538" y="1495074"/>
            <a:ext cx="8478925" cy="3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RNN Sequence-to-sequence model</a:t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Google, Sutskever et al. 2014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rPr lang="ru" sz="1400"/>
              <a:t>Encoder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rPr lang="ru" sz="1400"/>
              <a:t>Decoder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1800"/>
              <a:buNone/>
            </a:pPr>
            <a:r>
              <a:t/>
            </a:r>
            <a:endParaRPr sz="1000"/>
          </a:p>
        </p:txBody>
      </p:sp>
      <p:pic>
        <p:nvPicPr>
          <p:cNvPr id="133" name="Google Shape;13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8408" y="1033250"/>
            <a:ext cx="5808272" cy="3535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0975" y="2066900"/>
            <a:ext cx="1057275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975" y="2284100"/>
            <a:ext cx="129540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8600" y="3605562"/>
            <a:ext cx="9334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0975" y="2529875"/>
            <a:ext cx="981075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8600" y="3358725"/>
            <a:ext cx="942975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8600" y="3833325"/>
            <a:ext cx="12001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48600" y="4080150"/>
            <a:ext cx="15144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48600" y="4346025"/>
            <a:ext cx="1781175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4"/>
          <p:cNvSpPr txBox="1"/>
          <p:nvPr/>
        </p:nvSpPr>
        <p:spPr>
          <a:xfrm>
            <a:off x="5802425" y="4580950"/>
            <a:ext cx="29505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https://arxiv.org/pdf/1409.3215.pdf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RNN Sequence-to-sequence model</a:t>
            </a:r>
            <a:endParaRPr/>
          </a:p>
        </p:txBody>
      </p:sp>
      <p:sp>
        <p:nvSpPr>
          <p:cNvPr id="148" name="Google Shape;14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Cho et al. 2014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ru" sz="1400"/>
              <a:t>Encoder (same)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SzPts val="1800"/>
              <a:buNone/>
            </a:pPr>
            <a:r>
              <a:rPr lang="ru" sz="1400"/>
              <a:t>Decoder	</a:t>
            </a:r>
            <a:endParaRPr/>
          </a:p>
        </p:txBody>
      </p:sp>
      <p:pic>
        <p:nvPicPr>
          <p:cNvPr id="149" name="Google Shape;14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7758" y="1033263"/>
            <a:ext cx="5808272" cy="3535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600" y="2115675"/>
            <a:ext cx="1057275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8600" y="2332875"/>
            <a:ext cx="129540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8600" y="3605562"/>
            <a:ext cx="9334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8600" y="2578650"/>
            <a:ext cx="981075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8600" y="3833325"/>
            <a:ext cx="12001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8600" y="4346025"/>
            <a:ext cx="17811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3363" y="3310763"/>
            <a:ext cx="119062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48600" y="4080150"/>
            <a:ext cx="1504950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5"/>
          <p:cNvSpPr txBox="1"/>
          <p:nvPr/>
        </p:nvSpPr>
        <p:spPr>
          <a:xfrm>
            <a:off x="5356075" y="4641525"/>
            <a:ext cx="33573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https://www.aclweb.org/anthology/D14-1179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RNN Sequence-to-sequence model</a:t>
            </a:r>
            <a:endParaRPr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Улучшения: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Verdana"/>
              <a:buAutoNum type="arabicPeriod"/>
            </a:pPr>
            <a:r>
              <a:rPr lang="ru" sz="1400">
                <a:latin typeface="Verdana"/>
                <a:ea typeface="Verdana"/>
                <a:cs typeface="Verdana"/>
                <a:sym typeface="Verdana"/>
              </a:rPr>
              <a:t>Deep Encoder</a:t>
            </a:r>
            <a:endParaRPr sz="1400"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erdana"/>
              <a:buAutoNum type="arabicPeriod"/>
            </a:pPr>
            <a:r>
              <a:rPr lang="ru" sz="1400">
                <a:latin typeface="Verdana"/>
                <a:ea typeface="Verdana"/>
                <a:cs typeface="Verdana"/>
                <a:sym typeface="Verdana"/>
              </a:rPr>
              <a:t>Deep Decoder</a:t>
            </a:r>
            <a:endParaRPr sz="1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5802425" y="4580950"/>
            <a:ext cx="29505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5175" y="1277200"/>
            <a:ext cx="5650197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 txBox="1"/>
          <p:nvPr/>
        </p:nvSpPr>
        <p:spPr>
          <a:xfrm>
            <a:off x="2369200" y="2981325"/>
            <a:ext cx="13869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LSTM Layer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6"/>
          <p:cNvSpPr txBox="1"/>
          <p:nvPr/>
        </p:nvSpPr>
        <p:spPr>
          <a:xfrm>
            <a:off x="2369200" y="2219325"/>
            <a:ext cx="13869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LSTM Layer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6"/>
          <p:cNvSpPr txBox="1"/>
          <p:nvPr/>
        </p:nvSpPr>
        <p:spPr>
          <a:xfrm>
            <a:off x="2369200" y="1533525"/>
            <a:ext cx="13869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LSTM Layer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RNN Sequence-to-sequence model</a:t>
            </a:r>
            <a:endParaRPr/>
          </a:p>
        </p:txBody>
      </p:sp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Улучшения: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0" lvl="0" marL="457200" rtl="0" algn="l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SzPts val="1800"/>
              <a:buNone/>
            </a:pPr>
            <a:r>
              <a:rPr lang="ru" sz="1400">
                <a:latin typeface="Verdana"/>
                <a:ea typeface="Verdana"/>
                <a:cs typeface="Verdana"/>
                <a:sym typeface="Verdana"/>
              </a:rPr>
              <a:t>Bidirectional Encoder</a:t>
            </a:r>
            <a:endParaRPr sz="1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6" name="Google Shape;176;p27"/>
          <p:cNvSpPr txBox="1"/>
          <p:nvPr/>
        </p:nvSpPr>
        <p:spPr>
          <a:xfrm>
            <a:off x="5802425" y="4580950"/>
            <a:ext cx="29505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7"/>
          <p:cNvSpPr txBox="1"/>
          <p:nvPr/>
        </p:nvSpPr>
        <p:spPr>
          <a:xfrm>
            <a:off x="2794500" y="3042200"/>
            <a:ext cx="13869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Forward LSTM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1400" y="1080787"/>
            <a:ext cx="4389426" cy="355977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 txBox="1"/>
          <p:nvPr/>
        </p:nvSpPr>
        <p:spPr>
          <a:xfrm>
            <a:off x="3240825" y="2414400"/>
            <a:ext cx="19023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Backward LSTM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RNN Sequence-to-sequence model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85" name="Google Shape;18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Проблемы: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Размер стейта фиксирован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Изменения из начала последовательности затираются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Не все входные токены одинаково значимы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Просто взять стейты со всех шагов декодера - слишком много данных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RNN Sequence-to-sequence model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Решение: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b="1" lang="ru" sz="3000"/>
              <a:t>                              Внимание</a:t>
            </a:r>
            <a:endParaRPr b="1" sz="3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Механизм внимания, мотивация</a:t>
            </a:r>
            <a:endParaRPr/>
          </a:p>
        </p:txBody>
      </p:sp>
      <p:sp>
        <p:nvSpPr>
          <p:cNvPr id="197" name="Google Shape;19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1200"/>
              <a:t>Xu et al. 2015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ru" sz="1200"/>
              <a:t>Show, Attend and Tell: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ru" sz="1200"/>
              <a:t>Neural Image Caption Generation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None/>
            </a:pPr>
            <a:r>
              <a:rPr lang="ru" sz="1200"/>
              <a:t>with Visual Attention.</a:t>
            </a:r>
            <a:endParaRPr sz="1200"/>
          </a:p>
        </p:txBody>
      </p:sp>
      <p:sp>
        <p:nvSpPr>
          <p:cNvPr id="198" name="Google Shape;198;p30"/>
          <p:cNvSpPr txBox="1"/>
          <p:nvPr/>
        </p:nvSpPr>
        <p:spPr>
          <a:xfrm>
            <a:off x="265475" y="4236175"/>
            <a:ext cx="27486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https://arxiv.org/abs/1502.03044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0312" y="1152475"/>
            <a:ext cx="5901976" cy="375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05" name="Google Shape;205;p31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5025"/>
            <a:ext cx="8234725" cy="46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План лекции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ru" sz="2400"/>
              <a:t>Задачи Sequence to Sequence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ru" sz="2400"/>
              <a:t>Архитектура энкодер-декодер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ru" sz="2400"/>
              <a:t>Механизм внимания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ru" sz="2400"/>
              <a:t>Tips &amp; Tricks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ru" sz="2400"/>
              <a:t>Разбор примера Machine Translation 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Soft </a:t>
            </a:r>
            <a:r>
              <a:rPr lang="ru"/>
              <a:t> vs Hard Attention</a:t>
            </a:r>
            <a:endParaRPr/>
          </a:p>
        </p:txBody>
      </p:sp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Hard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Выбор одной/n областей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Получаем сэмплингом из softmax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Не дифференцируем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Нужно учить с помощью RL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А значит тяжело учится</a:t>
            </a:r>
            <a:endParaRPr/>
          </a:p>
        </p:txBody>
      </p:sp>
      <p:sp>
        <p:nvSpPr>
          <p:cNvPr id="213" name="Google Shape;213;p32"/>
          <p:cNvSpPr txBox="1"/>
          <p:nvPr>
            <p:ph idx="1" type="body"/>
          </p:nvPr>
        </p:nvSpPr>
        <p:spPr>
          <a:xfrm>
            <a:off x="4726350" y="12863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Soft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Взвешенная сумма областей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Дифференцируемый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А значит обучаем через backprop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Механизм внимания, мотивация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19" name="Google Shape;21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ru"/>
              <a:t>В случае машинного перевода</a:t>
            </a:r>
            <a:endParaRPr/>
          </a:p>
        </p:txBody>
      </p:sp>
      <p:pic>
        <p:nvPicPr>
          <p:cNvPr id="220" name="Google Shape;22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486951"/>
            <a:ext cx="8520602" cy="3081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Механизм внимания, alignment</a:t>
            </a:r>
            <a:endParaRPr/>
          </a:p>
        </p:txBody>
      </p:sp>
      <p:sp>
        <p:nvSpPr>
          <p:cNvPr id="226" name="Google Shape;226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1975" y="1017725"/>
            <a:ext cx="5617001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Механизм внимания, мотивация</a:t>
            </a:r>
            <a:endParaRPr/>
          </a:p>
        </p:txBody>
      </p:sp>
      <p:sp>
        <p:nvSpPr>
          <p:cNvPr id="233" name="Google Shape;233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34" name="Google Shape;23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1825" y="1106000"/>
            <a:ext cx="6860350" cy="350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5"/>
          <p:cNvSpPr txBox="1"/>
          <p:nvPr/>
        </p:nvSpPr>
        <p:spPr>
          <a:xfrm>
            <a:off x="6217200" y="4276075"/>
            <a:ext cx="26151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https://github.com/google/seq2seq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Механизм внимания</a:t>
            </a:r>
            <a:endParaRPr/>
          </a:p>
        </p:txBody>
      </p:sp>
      <p:sp>
        <p:nvSpPr>
          <p:cNvPr id="241" name="Google Shape;241;p36"/>
          <p:cNvSpPr txBox="1"/>
          <p:nvPr/>
        </p:nvSpPr>
        <p:spPr>
          <a:xfrm>
            <a:off x="6766400" y="4756825"/>
            <a:ext cx="21537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https://arxiv.org/pdf/1409.0473.pdf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3125" y="347450"/>
            <a:ext cx="7599174" cy="4448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Механизм внимания</a:t>
            </a:r>
            <a:endParaRPr/>
          </a:p>
        </p:txBody>
      </p:sp>
      <p:sp>
        <p:nvSpPr>
          <p:cNvPr id="248" name="Google Shape;248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Bahdanau et al. 2014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49" name="Google Shape;24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9501" y="343975"/>
            <a:ext cx="3722801" cy="4455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950" y="2884250"/>
            <a:ext cx="2487625" cy="816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948" y="1752600"/>
            <a:ext cx="1767118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1950" y="4011550"/>
            <a:ext cx="2487626" cy="26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7"/>
          <p:cNvSpPr txBox="1"/>
          <p:nvPr/>
        </p:nvSpPr>
        <p:spPr>
          <a:xfrm>
            <a:off x="6766400" y="4756825"/>
            <a:ext cx="21537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https://arxiv.org/pdf/1409.0473.pdf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Механизм внимания</a:t>
            </a:r>
            <a:endParaRPr/>
          </a:p>
        </p:txBody>
      </p:sp>
      <p:sp>
        <p:nvSpPr>
          <p:cNvPr id="259" name="Google Shape;259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Bahdanau et al. 2014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ru"/>
              <a:t>Карта внимания или alignment слов</a:t>
            </a:r>
            <a:endParaRPr/>
          </a:p>
        </p:txBody>
      </p:sp>
      <p:pic>
        <p:nvPicPr>
          <p:cNvPr id="260" name="Google Shape;26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9501" y="343975"/>
            <a:ext cx="3722801" cy="445556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8"/>
          <p:cNvSpPr txBox="1"/>
          <p:nvPr/>
        </p:nvSpPr>
        <p:spPr>
          <a:xfrm>
            <a:off x="6766400" y="4756825"/>
            <a:ext cx="21537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https://arxiv.org/pdf/1409.0473.pdf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8"/>
          <p:cNvSpPr/>
          <p:nvPr/>
        </p:nvSpPr>
        <p:spPr>
          <a:xfrm>
            <a:off x="5629675" y="2889250"/>
            <a:ext cx="2187600" cy="1583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3" name="Google Shape;263;p38"/>
          <p:cNvCxnSpPr/>
          <p:nvPr/>
        </p:nvCxnSpPr>
        <p:spPr>
          <a:xfrm rot="10800000">
            <a:off x="2955850" y="2630400"/>
            <a:ext cx="2689500" cy="501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Механизм внимания</a:t>
            </a:r>
            <a:endParaRPr/>
          </a:p>
        </p:txBody>
      </p:sp>
      <p:sp>
        <p:nvSpPr>
          <p:cNvPr id="269" name="Google Shape;269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Bahdanau et al. 2014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70" name="Google Shape;27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9501" y="343975"/>
            <a:ext cx="3722801" cy="4455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950" y="2884250"/>
            <a:ext cx="2487625" cy="816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948" y="1752600"/>
            <a:ext cx="1767118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1950" y="4011550"/>
            <a:ext cx="2487626" cy="26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9"/>
          <p:cNvSpPr txBox="1"/>
          <p:nvPr/>
        </p:nvSpPr>
        <p:spPr>
          <a:xfrm>
            <a:off x="6766400" y="4756825"/>
            <a:ext cx="21537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https://arxiv.org/pdf/1409.0473.pdf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9"/>
          <p:cNvSpPr/>
          <p:nvPr/>
        </p:nvSpPr>
        <p:spPr>
          <a:xfrm>
            <a:off x="311700" y="3813200"/>
            <a:ext cx="3285000" cy="702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Attention function</a:t>
            </a:r>
            <a:endParaRPr/>
          </a:p>
        </p:txBody>
      </p:sp>
      <p:sp>
        <p:nvSpPr>
          <p:cNvPr id="281" name="Google Shape;281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82" name="Google Shape;28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824" y="2217850"/>
            <a:ext cx="5951099" cy="15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0"/>
          <p:cNvSpPr/>
          <p:nvPr/>
        </p:nvSpPr>
        <p:spPr>
          <a:xfrm>
            <a:off x="6644988" y="1736675"/>
            <a:ext cx="18000" cy="247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40"/>
          <p:cNvSpPr txBox="1"/>
          <p:nvPr/>
        </p:nvSpPr>
        <p:spPr>
          <a:xfrm>
            <a:off x="6901050" y="2124050"/>
            <a:ext cx="1738500" cy="16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Dot Product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General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Additive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Практические нюансы</a:t>
            </a:r>
            <a:endParaRPr/>
          </a:p>
        </p:txBody>
      </p:sp>
      <p:sp>
        <p:nvSpPr>
          <p:cNvPr id="290" name="Google Shape;290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Wordpiece models and character-based models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Pretrained embeddings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Multihead Attention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Teacher Forcing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Beam Search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RNN Recap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050" y="270225"/>
            <a:ext cx="8202877" cy="46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Проблемы словаря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большой размер эмбеддингов и софтмакс слоя (сотни тысяч)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неизвестные слова при инференсе, приходится заменять на UNKNOWN токен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Решение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Давайте разбивать предложения на характерные части, которые меньше чем слово, но больше чем буква.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Идея пришла из сегментации корейских и японских предложений, где нет явной границы между словами.</a:t>
            </a:r>
            <a:endParaRPr/>
          </a:p>
        </p:txBody>
      </p:sp>
      <p:sp>
        <p:nvSpPr>
          <p:cNvPr id="296" name="Google Shape;29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Wordpiece models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Wordpiece models, BPE - byte-pair encoding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475" y="1152475"/>
            <a:ext cx="7479119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Multihead Attention</a:t>
            </a:r>
            <a:endParaRPr/>
          </a:p>
        </p:txBody>
      </p:sp>
      <p:sp>
        <p:nvSpPr>
          <p:cNvPr id="309" name="Google Shape;309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10" name="Google Shape;31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200" y="964924"/>
            <a:ext cx="8060776" cy="397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Teacher Forcing</a:t>
            </a:r>
            <a:endParaRPr/>
          </a:p>
        </p:txBody>
      </p:sp>
      <p:sp>
        <p:nvSpPr>
          <p:cNvPr id="316" name="Google Shape;316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Подаем на вход декодера не прошлый выход,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ru"/>
              <a:t>а верный символ из таргета</a:t>
            </a:r>
            <a:endParaRPr/>
          </a:p>
        </p:txBody>
      </p:sp>
      <p:pic>
        <p:nvPicPr>
          <p:cNvPr id="317" name="Google Shape;31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3374" y="445025"/>
            <a:ext cx="7280700" cy="450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Beam Search</a:t>
            </a:r>
            <a:endParaRPr/>
          </a:p>
        </p:txBody>
      </p:sp>
      <p:sp>
        <p:nvSpPr>
          <p:cNvPr id="323" name="Google Shape;323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24" name="Google Shape;32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2325" y="1017725"/>
            <a:ext cx="6239968" cy="349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Beyond attention</a:t>
            </a:r>
            <a:endParaRPr/>
          </a:p>
        </p:txBody>
      </p:sp>
      <p:sp>
        <p:nvSpPr>
          <p:cNvPr id="330" name="Google Shape;330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Attention позволяет построить текущее состояние с учетом всего прошлого последовательности.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Одинаково хорошо учитывает данные как из далекого прошлого, так и близкого.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Как правило не содержит информации об относительном расположении определенных данных в последовательности, но это решаемо.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Зачем тогда RNN, которая обновляет стейт последовательно и с и потому хуже учитывает далекое прошлое?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/>
              <a:t>Transformer</a:t>
            </a:r>
            <a:endParaRPr/>
          </a:p>
        </p:txBody>
      </p:sp>
      <p:sp>
        <p:nvSpPr>
          <p:cNvPr id="336" name="Google Shape;336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Attention is all you need, Vaswani et al. 2017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https://arxiv.org/abs/1706.03762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ru"/>
              <a:t>Self-attention instead of recurrence</a:t>
            </a:r>
            <a:endParaRPr/>
          </a:p>
        </p:txBody>
      </p:sp>
      <p:sp>
        <p:nvSpPr>
          <p:cNvPr id="337" name="Google Shape;337;p48"/>
          <p:cNvSpPr txBox="1"/>
          <p:nvPr/>
        </p:nvSpPr>
        <p:spPr>
          <a:xfrm>
            <a:off x="311700" y="2151800"/>
            <a:ext cx="27924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7402" y="49350"/>
            <a:ext cx="389489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Positional encoding</a:t>
            </a:r>
            <a:endParaRPr/>
          </a:p>
        </p:txBody>
      </p:sp>
      <p:sp>
        <p:nvSpPr>
          <p:cNvPr id="344" name="Google Shape;344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Sinusoidal encoding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2.	Learned positional embeddings. Position index -&gt; embedding layer -&gt; vector</a:t>
            </a:r>
            <a:endParaRPr/>
          </a:p>
        </p:txBody>
      </p:sp>
      <p:pic>
        <p:nvPicPr>
          <p:cNvPr id="345" name="Google Shape;34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000" y="1611200"/>
            <a:ext cx="5582475" cy="191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Что ещё посмотреть?</a:t>
            </a:r>
            <a:endParaRPr/>
          </a:p>
        </p:txBody>
      </p:sp>
      <p:sp>
        <p:nvSpPr>
          <p:cNvPr id="351" name="Google Shape;351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https://distill.pub/2016/augmented-rnns/</a:t>
            </a:r>
            <a:r>
              <a:rPr lang="ru"/>
              <a:t> </a:t>
            </a:r>
            <a:endParaRPr/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https://lilianweng.github.io/lil-log/2018/06/24/attention-attention.html</a:t>
            </a:r>
            <a:endParaRPr u="sng">
              <a:solidFill>
                <a:schemeClr val="hlink"/>
              </a:solidFill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https://pytorch.org/tutorials/intermediate/seq2seq_translation_tutorial.html</a:t>
            </a:r>
            <a:r>
              <a:rPr lang="ru"/>
              <a:t> 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6"/>
              </a:rPr>
              <a:t>https://nlp.stanford.edu/pubs/emnlp15_attn.pdf</a:t>
            </a:r>
            <a:r>
              <a:rPr lang="ru" u="sng">
                <a:solidFill>
                  <a:schemeClr val="accent5"/>
                </a:solidFill>
              </a:rPr>
              <a:t>  </a:t>
            </a:r>
            <a:endParaRPr/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7"/>
              </a:rPr>
              <a:t>https://www.youtube.com/watch?v=IxQtK2SjWWM</a:t>
            </a:r>
            <a:r>
              <a:rPr lang="ru"/>
              <a:t> (Stanford Deep NLP)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RNN Recap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050" y="270225"/>
            <a:ext cx="8202877" cy="46030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4068150" y="4294575"/>
            <a:ext cx="2459400" cy="57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len(input) != len(output)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4132850" y="924525"/>
            <a:ext cx="2782800" cy="3416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Задачи Sequence to Sequence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Распознавание речи (spectrum -&gt; text)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Синтез речи (text -&gt; waveform)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Рукописный ввод (image sequence -&gt; text)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Машинный перевод (text -&gt; text)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Чатботы (text -&gt; text)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Суммаризация (text -&gt; text)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Speech recognition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0250" y="1152475"/>
            <a:ext cx="7232105" cy="385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Speech Synthesis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725" y="1152475"/>
            <a:ext cx="6967075" cy="359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Рукописный ввод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2250" y="1152478"/>
            <a:ext cx="4172825" cy="367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Задача перевода</a:t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                                                Rosetta Stone ---&gt;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ru"/>
              <a:t>Параллельный корпус, найден в 1799 г.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ru"/>
              <a:t>Позволил расшифровать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ru"/>
              <a:t>египетские иероглифы</a:t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4050" y="287850"/>
            <a:ext cx="3288247" cy="469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